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6" r:id="rId4"/>
    <p:sldId id="257" r:id="rId5"/>
    <p:sldId id="258" r:id="rId6"/>
    <p:sldId id="267" r:id="rId7"/>
    <p:sldId id="259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8" d="100"/>
          <a:sy n="78" d="100"/>
        </p:scale>
        <p:origin x="85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554C-231C-47A1-87E1-85DDAECCC173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FD116ED-9F4A-4B3E-A9FD-DB4E0093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86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554C-231C-47A1-87E1-85DDAECCC173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D116ED-9F4A-4B3E-A9FD-DB4E0093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5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554C-231C-47A1-87E1-85DDAECCC173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D116ED-9F4A-4B3E-A9FD-DB4E00937A0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0117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554C-231C-47A1-87E1-85DDAECCC173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D116ED-9F4A-4B3E-A9FD-DB4E0093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125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554C-231C-47A1-87E1-85DDAECCC173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D116ED-9F4A-4B3E-A9FD-DB4E00937A0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7148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554C-231C-47A1-87E1-85DDAECCC173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D116ED-9F4A-4B3E-A9FD-DB4E0093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202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554C-231C-47A1-87E1-85DDAECCC173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16ED-9F4A-4B3E-A9FD-DB4E0093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220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554C-231C-47A1-87E1-85DDAECCC173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16ED-9F4A-4B3E-A9FD-DB4E0093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74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554C-231C-47A1-87E1-85DDAECCC173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16ED-9F4A-4B3E-A9FD-DB4E0093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6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554C-231C-47A1-87E1-85DDAECCC173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D116ED-9F4A-4B3E-A9FD-DB4E0093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25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554C-231C-47A1-87E1-85DDAECCC173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FD116ED-9F4A-4B3E-A9FD-DB4E0093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554C-231C-47A1-87E1-85DDAECCC173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FD116ED-9F4A-4B3E-A9FD-DB4E0093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96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554C-231C-47A1-87E1-85DDAECCC173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16ED-9F4A-4B3E-A9FD-DB4E0093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98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554C-231C-47A1-87E1-85DDAECCC173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16ED-9F4A-4B3E-A9FD-DB4E0093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554C-231C-47A1-87E1-85DDAECCC173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16ED-9F4A-4B3E-A9FD-DB4E0093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24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554C-231C-47A1-87E1-85DDAECCC173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D116ED-9F4A-4B3E-A9FD-DB4E0093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20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F554C-231C-47A1-87E1-85DDAECCC173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FD116ED-9F4A-4B3E-A9FD-DB4E0093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51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F6F086-78B4-4FDD-9131-5AAC8BB2AB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2471" y="0"/>
            <a:ext cx="9780815" cy="409847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«Современные формы, виды диагностики качества освоения дополнительной образовательной программы»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EC58B31-1980-4049-8ADF-AE94420E1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0214" y="4777379"/>
            <a:ext cx="6613072" cy="1541778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Детская школа искусств №3 </a:t>
            </a:r>
          </a:p>
          <a:p>
            <a:pPr algn="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Люберцы</a:t>
            </a:r>
          </a:p>
          <a:p>
            <a:pPr algn="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Осауленко Т. Г. </a:t>
            </a:r>
          </a:p>
        </p:txBody>
      </p:sp>
    </p:spTree>
    <p:extLst>
      <p:ext uri="{BB962C8B-B14F-4D97-AF65-F5344CB8AC3E}">
        <p14:creationId xmlns:p14="http://schemas.microsoft.com/office/powerpoint/2010/main" val="4011896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7B3B95-F099-40FA-AC2C-661F18D5F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1253" y="624110"/>
            <a:ext cx="9233360" cy="128089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оценивания: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652044-F181-4E6E-B692-79AAF26E6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</a:rPr>
              <a:t>Критерии оценивания: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В </a:t>
            </a:r>
            <a:r>
              <a:rPr lang="ru-RU" sz="2000" b="1" dirty="0" err="1">
                <a:solidFill>
                  <a:schemeClr val="tx1"/>
                </a:solidFill>
              </a:rPr>
              <a:t>безотметочных</a:t>
            </a:r>
            <a:r>
              <a:rPr lang="ru-RU" sz="2000" b="1" dirty="0">
                <a:solidFill>
                  <a:schemeClr val="tx1"/>
                </a:solidFill>
              </a:rPr>
              <a:t> формах оценивания результатов дополнительного образования, возможно наличие разнообразных критериев оценивания. Наиболее часто используемые критерии оценки: высокий, средний и низкий уровень освоения программы. Данные критерии можно применять к оцениванию разных параметров – предметных, метапредметных, личностных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410516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5BE5BA-FDAA-76CA-BCBB-E7C531FA8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101" y="624109"/>
            <a:ext cx="9561512" cy="5466447"/>
          </a:xfrm>
        </p:spPr>
        <p:txBody>
          <a:bodyPr>
            <a:norm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4400" b="1" i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Педагогика должна ориентироваться не на вчерашний,</a:t>
            </a:r>
            <a:br>
              <a:rPr lang="ru-RU" sz="4400" b="1" i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i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на завтрашний день детского развития.</a:t>
            </a:r>
            <a:br>
              <a:rPr lang="ru-RU" sz="4400" b="1" i="1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i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Л.С. Выготский</a:t>
            </a: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okila" panose="01010601010101010101" pitchFamily="2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824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809F04-2F6A-E135-1310-D8A6DA002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427" y="624110"/>
            <a:ext cx="9302186" cy="1280890"/>
          </a:xfrm>
        </p:spPr>
        <p:txBody>
          <a:bodyPr>
            <a:normAutofit/>
          </a:bodyPr>
          <a:lstStyle/>
          <a:p>
            <a:pPr algn="ctr"/>
            <a:r>
              <a:rPr lang="ru-RU" sz="4400" b="1" u="sng" dirty="0"/>
              <a:t>Педагогическая диагностика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D82192-6E7C-C25C-D8A1-9D48A27AB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chemeClr val="tx1"/>
                </a:solidFill>
              </a:rPr>
              <a:t>– это процесс распознавания различных педагогических явлений и определения их состояния в определенный момент на основе использования необходимых для этого параметров.</a:t>
            </a:r>
          </a:p>
        </p:txBody>
      </p:sp>
    </p:spTree>
    <p:extLst>
      <p:ext uri="{BB962C8B-B14F-4D97-AF65-F5344CB8AC3E}">
        <p14:creationId xmlns:p14="http://schemas.microsoft.com/office/powerpoint/2010/main" val="933947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0068A6-E484-4BEF-AE2E-F93884A55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8029" y="163286"/>
            <a:ext cx="9316583" cy="1420586"/>
          </a:xfrm>
        </p:spPr>
        <p:txBody>
          <a:bodyPr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контроля образовательных программ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E4CA69-61C8-4ECE-B833-0510D5934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0443" y="1474839"/>
            <a:ext cx="9895114" cy="52198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</a:rPr>
              <a:t>В дополнительном образовании используются следующие формы контроля освоения образовательных программ: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Собеседование;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Учебное тестирование;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Беседа;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Зачет;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Анкетирование;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Реферат;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Викторина;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Экзамен;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Диагностическая игра;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Анализ и защита творческой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1720398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D35286-2D56-417C-AEC1-5ACF92C74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2761" y="206477"/>
            <a:ext cx="9321851" cy="132735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предъявления результата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67C211-6208-4A74-806C-CB61E709D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4942" y="1229032"/>
            <a:ext cx="9449670" cy="52897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</a:rPr>
              <a:t>К формам предъявления результата можно отнести: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Участие в конкурсах;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Олимпиадах;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Соревнованиях;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Выставках;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Концертах;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Спектаклях;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Открытые занятия;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Портфолио достижений;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Защита творческих работ;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Родительские собрания;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Компьютерные презентации и т.д.</a:t>
            </a:r>
          </a:p>
        </p:txBody>
      </p:sp>
    </p:spTree>
    <p:extLst>
      <p:ext uri="{BB962C8B-B14F-4D97-AF65-F5344CB8AC3E}">
        <p14:creationId xmlns:p14="http://schemas.microsoft.com/office/powerpoint/2010/main" val="2963909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B217D8-C119-E16A-31B5-C9F4F9176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77586"/>
            <a:ext cx="8911687" cy="162741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Осуществляя диагностическую работу, педагог выполняет следующие </a:t>
            </a:r>
            <a:r>
              <a:rPr lang="ru-RU" sz="32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функции: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F18B3F-E35E-6D5C-143C-1E5DB5AF2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857" y="1681316"/>
            <a:ext cx="10123714" cy="5013398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50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психотерапевтическую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различные диагностические технологии </a:t>
            </a:r>
            <a:b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(рисунки, карты, игры, тесты) нравятся детям и способствуют позитивным отношениям с людьми, свободному самоопределению;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коррекционную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цель многих методик это исправление девиантного поведения, снятие эмоционального напряжения, помощь в решении конкретных жизненных ситуаций; </a:t>
            </a: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развивающую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в ходе выполнения заданий ребенок получает возможность творческого самовыражения и личностной активности.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56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B82FD1-5F0D-44E6-AE9D-94EACB28B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4439" y="250724"/>
            <a:ext cx="9420173" cy="1135624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0DF2A8-FE9A-48B3-8929-9E54FA3FE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2594" y="1455175"/>
            <a:ext cx="9615948" cy="51521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</a:rPr>
              <a:t>При проведении процедуры диагностирования учитываются следующие принципы: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Принцип систематичности. Систематичность заключается в том, что регулярному диагностированию подвергаются все учащиеся творческого объединения на протяжении всего срока обучения по дополнительной образовательной программе.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Принцип объективности. Объективность заключается в научно обоснованном содержании диагностического инструментария (методик, заданий, вопросов).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Принцип наглядности. Принцип означает, что диагностирование проводится для всех учащихся открыто по одним и тем же критериям. Необходимым условием реализации принципа является объявление результатов диагностических срезов, их обсуждение и анализ.</a:t>
            </a:r>
          </a:p>
        </p:txBody>
      </p:sp>
    </p:spTree>
    <p:extLst>
      <p:ext uri="{BB962C8B-B14F-4D97-AF65-F5344CB8AC3E}">
        <p14:creationId xmlns:p14="http://schemas.microsoft.com/office/powerpoint/2010/main" val="3275607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B09F47-CAB1-4C32-B10C-22729DD08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65471"/>
            <a:ext cx="8911687" cy="943897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контроля: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D98B8E-49E8-42BE-AA50-8C4E98B91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09368"/>
            <a:ext cx="8915400" cy="5279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</a:rPr>
              <a:t>• Входной контроль - проводится при наборе или на начальном этапе формирования коллектива – изучение отношения ребенка к выбранной деятельности, его способности и достижения в этой области, личностные качества ребенка.</a:t>
            </a:r>
          </a:p>
          <a:p>
            <a:pPr marL="0" indent="0">
              <a:buNone/>
            </a:pPr>
            <a:endParaRPr lang="ru-RU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</a:rPr>
              <a:t>• Текущий контроль - проводится в течение года, по окончании изучения темы (раздела), возможен на каждом занятии.</a:t>
            </a:r>
          </a:p>
          <a:p>
            <a:pPr marL="0" indent="0">
              <a:buNone/>
            </a:pPr>
            <a:endParaRPr lang="ru-RU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</a:rPr>
              <a:t>• Промежуточный контроль – проводится в конце полугодия.</a:t>
            </a:r>
          </a:p>
          <a:p>
            <a:pPr marL="0" indent="0">
              <a:buNone/>
            </a:pPr>
            <a:endParaRPr lang="ru-RU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</a:rPr>
              <a:t>• Итоговый контроль - проводится в конце обучения по программе в ходе которого осуществляется проверка освоения программы, учет достижения результатов образовательной программы каждым учащимся.</a:t>
            </a:r>
          </a:p>
        </p:txBody>
      </p:sp>
    </p:spTree>
    <p:extLst>
      <p:ext uri="{BB962C8B-B14F-4D97-AF65-F5344CB8AC3E}">
        <p14:creationId xmlns:p14="http://schemas.microsoft.com/office/powerpoint/2010/main" val="1038300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FE9469-4D3B-459E-9371-4B91AFE07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465" y="624110"/>
            <a:ext cx="9656147" cy="128089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контроля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4DAC4B-A923-447E-A02A-0E00EF4A6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</a:rPr>
              <a:t>Для каждого из видов контроля должны указываться формы проведения, формы фиксации и формы предъявления результатов.</a:t>
            </a:r>
          </a:p>
          <a:p>
            <a:pPr marL="0" indent="0">
              <a:buNone/>
            </a:pPr>
            <a:endParaRPr lang="ru-RU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</a:rPr>
              <a:t>Формы контроля: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Формы контроля по каждому из видов (входной, промежуточный, итоговый) выбираются педагогом самостоятельно и прописываются для каждого занятия в дополнительной образовательной программе в таблице календарно-тематического планирования.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102408242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</TotalTime>
  <Words>512</Words>
  <Application>Microsoft Office PowerPoint</Application>
  <PresentationFormat>Широкоэкранный</PresentationFormat>
  <Paragraphs>57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Symbol</vt:lpstr>
      <vt:lpstr>Times New Roman</vt:lpstr>
      <vt:lpstr>Wingdings 3</vt:lpstr>
      <vt:lpstr>Легкий дым</vt:lpstr>
      <vt:lpstr>«Современные формы, виды диагностики качества освоения дополнительной образовательной программы»</vt:lpstr>
      <vt:lpstr>Педагогика должна ориентироваться не на вчерашний, а на завтрашний день детского развития. Л.С. Выготский </vt:lpstr>
      <vt:lpstr>Педагогическая диагностика</vt:lpstr>
      <vt:lpstr>Формы контроля образовательных программ</vt:lpstr>
      <vt:lpstr>Формы предъявления результата </vt:lpstr>
      <vt:lpstr>Осуществляя диагностическую работу, педагог выполняет следующие функции: </vt:lpstr>
      <vt:lpstr>Принципы</vt:lpstr>
      <vt:lpstr>Виды контроля:</vt:lpstr>
      <vt:lpstr>Формы контроля</vt:lpstr>
      <vt:lpstr>Критерии оценивания: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«Современные формы, виды диагностики качества освоения дополнительной образовательной программы»</dc:title>
  <cp:lastModifiedBy>Павел Гераскин</cp:lastModifiedBy>
  <cp:revision>1</cp:revision>
  <dcterms:created xsi:type="dcterms:W3CDTF">2020-10-13T18:51:55Z</dcterms:created>
  <dcterms:modified xsi:type="dcterms:W3CDTF">2023-10-22T18:50:49Z</dcterms:modified>
</cp:coreProperties>
</file>